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1" r:id="rId4"/>
    <p:sldId id="260" r:id="rId5"/>
    <p:sldId id="259" r:id="rId6"/>
    <p:sldId id="258" r:id="rId7"/>
    <p:sldId id="257" r:id="rId8"/>
    <p:sldId id="263" r:id="rId9"/>
    <p:sldId id="265" r:id="rId10"/>
    <p:sldId id="264" r:id="rId11"/>
    <p:sldId id="269" r:id="rId12"/>
    <p:sldId id="266" r:id="rId13"/>
    <p:sldId id="268" r:id="rId14"/>
    <p:sldId id="267" r:id="rId15"/>
    <p:sldId id="270" r:id="rId16"/>
    <p:sldId id="272" r:id="rId17"/>
    <p:sldId id="271"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0C1CEF-FAD1-4C6E-A972-67317A71BC9D}" type="datetimeFigureOut">
              <a:rPr lang="en-US" smtClean="0"/>
              <a:pPr/>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C1CEF-FAD1-4C6E-A972-67317A71BC9D}" type="datetimeFigureOut">
              <a:rPr lang="en-US" smtClean="0"/>
              <a:pPr/>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C1CEF-FAD1-4C6E-A972-67317A71BC9D}" type="datetimeFigureOut">
              <a:rPr lang="en-US" smtClean="0"/>
              <a:pPr/>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C1CEF-FAD1-4C6E-A972-67317A71BC9D}" type="datetimeFigureOut">
              <a:rPr lang="en-US" smtClean="0"/>
              <a:pPr/>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0C1CEF-FAD1-4C6E-A972-67317A71BC9D}" type="datetimeFigureOut">
              <a:rPr lang="en-US" smtClean="0"/>
              <a:pPr/>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0C1CEF-FAD1-4C6E-A972-67317A71BC9D}" type="datetimeFigureOut">
              <a:rPr lang="en-US" smtClean="0"/>
              <a:pPr/>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0C1CEF-FAD1-4C6E-A972-67317A71BC9D}" type="datetimeFigureOut">
              <a:rPr lang="en-US" smtClean="0"/>
              <a:pPr/>
              <a:t>5/16/2018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0C1CEF-FAD1-4C6E-A972-67317A71BC9D}" type="datetimeFigureOut">
              <a:rPr lang="en-US" smtClean="0"/>
              <a:pPr/>
              <a:t>5/16/2018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C1CEF-FAD1-4C6E-A972-67317A71BC9D}" type="datetimeFigureOut">
              <a:rPr lang="en-US" smtClean="0"/>
              <a:pPr/>
              <a:t>5/16/2018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C1CEF-FAD1-4C6E-A972-67317A71BC9D}" type="datetimeFigureOut">
              <a:rPr lang="en-US" smtClean="0"/>
              <a:pPr/>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C1CEF-FAD1-4C6E-A972-67317A71BC9D}" type="datetimeFigureOut">
              <a:rPr lang="en-US" smtClean="0"/>
              <a:pPr/>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054BE-6313-49BC-91E4-29B26474576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C1CEF-FAD1-4C6E-A972-67317A71BC9D}" type="datetimeFigureOut">
              <a:rPr lang="en-US" smtClean="0"/>
              <a:pPr/>
              <a:t>5/16/2018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54BE-6313-49BC-91E4-29B26474576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hyperlink" Target="http://www.eklavvya.in/" TargetMode="External"/><Relationship Id="rId4" Type="http://schemas.openxmlformats.org/officeDocument/2006/relationships/hyperlink" Target="http://www.slideshare.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abc@mail.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dfd.pdf" TargetMode="External"/><Relationship Id="rId2" Type="http://schemas.openxmlformats.org/officeDocument/2006/relationships/hyperlink" Target="dfd%20(Repaired).docx" TargetMode="External"/><Relationship Id="rId1" Type="http://schemas.openxmlformats.org/officeDocument/2006/relationships/slideLayout" Target="../slideLayouts/slideLayout2.xml"/><Relationship Id="rId4" Type="http://schemas.openxmlformats.org/officeDocument/2006/relationships/hyperlink" Target="erd.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
            <a:ext cx="6781800" cy="5943600"/>
          </a:xfrm>
        </p:spPr>
        <p:txBody>
          <a:bodyPr>
            <a:noAutofit/>
          </a:bodyPr>
          <a:lstStyle/>
          <a:p>
            <a:r>
              <a:rPr lang="en-US" sz="1600" dirty="0"/>
              <a:t>	Title of Project	</a:t>
            </a:r>
            <a:br>
              <a:rPr lang="en-US" sz="1600" dirty="0"/>
            </a:br>
            <a:r>
              <a:rPr lang="en-US" sz="2000" b="1" dirty="0"/>
              <a:t>   Online pharmacy management system</a:t>
            </a:r>
            <a:r>
              <a:rPr lang="en-US" sz="1600" dirty="0"/>
              <a:t/>
            </a:r>
            <a:br>
              <a:rPr lang="en-US" sz="1600" dirty="0"/>
            </a:br>
            <a:r>
              <a:rPr lang="en-US" sz="1600" dirty="0"/>
              <a:t>This project is submitted for The Major Project for College Training with Degree of BCA of </a:t>
            </a:r>
            <a:r>
              <a:rPr lang="en-US" sz="2000" b="1" dirty="0"/>
              <a:t>Maulana Abul Kalam Azad University of Technology </a:t>
            </a:r>
            <a:r>
              <a:rPr lang="en-US" sz="1600" b="1" dirty="0"/>
              <a:t>(Formerly WBUT)</a:t>
            </a:r>
            <a:r>
              <a:rPr lang="en-US" sz="1600" dirty="0"/>
              <a:t/>
            </a:r>
            <a:br>
              <a:rPr lang="en-US" sz="1600" dirty="0"/>
            </a:br>
            <a:r>
              <a:rPr lang="en-US" sz="1600" b="1" dirty="0"/>
              <a:t>Project By-</a:t>
            </a:r>
            <a:r>
              <a:rPr lang="en-US" sz="1600" dirty="0"/>
              <a:t/>
            </a:r>
            <a:br>
              <a:rPr lang="en-US" sz="1600" dirty="0"/>
            </a:br>
            <a:r>
              <a:rPr lang="en-US" sz="2000" b="1" dirty="0"/>
              <a:t>NAME:			Sayan Mukherjee       </a:t>
            </a:r>
            <a:r>
              <a:rPr lang="en-US" sz="2000" dirty="0"/>
              <a:t/>
            </a:r>
            <a:br>
              <a:rPr lang="en-US" sz="2000" dirty="0"/>
            </a:br>
            <a:r>
              <a:rPr lang="en-US" sz="2000" b="1" dirty="0"/>
              <a:t>Registration No:</a:t>
            </a:r>
            <a:r>
              <a:rPr lang="en-US" sz="2000" dirty="0"/>
              <a:t> 		</a:t>
            </a:r>
            <a:r>
              <a:rPr lang="en-US" sz="2000" u="sng" dirty="0"/>
              <a:t>151531010009 of 2015-2016 </a:t>
            </a:r>
            <a:r>
              <a:rPr lang="en-US" sz="2000" dirty="0"/>
              <a:t/>
            </a:r>
            <a:br>
              <a:rPr lang="en-US" sz="2000" dirty="0"/>
            </a:br>
            <a:r>
              <a:rPr lang="en-US" sz="2000" b="1" dirty="0"/>
              <a:t>Roll No: 			</a:t>
            </a:r>
            <a:r>
              <a:rPr lang="en-US" sz="2000" dirty="0"/>
              <a:t>15301215009</a:t>
            </a:r>
            <a:br>
              <a:rPr lang="en-US" sz="2000" dirty="0"/>
            </a:br>
            <a:r>
              <a:rPr lang="en-US" sz="2000" b="1" dirty="0"/>
              <a:t>College/Institute:		 SYMAPRASAD INST. OF TECH. &amp; MANAGEMENT</a:t>
            </a:r>
            <a:r>
              <a:rPr lang="en-US" sz="1600" dirty="0"/>
              <a:t/>
            </a:r>
            <a:br>
              <a:rPr lang="en-US" sz="1600" dirty="0"/>
            </a:br>
            <a:r>
              <a:rPr lang="en-US" sz="1600" dirty="0"/>
              <a:t> </a:t>
            </a:r>
            <a:br>
              <a:rPr lang="en-US" sz="1600" dirty="0"/>
            </a:br>
            <a:r>
              <a:rPr lang="en-US" sz="1600" dirty="0"/>
              <a:t> Under the guidance of </a:t>
            </a:r>
            <a:r>
              <a:rPr lang="en-US" sz="1600" b="1" dirty="0"/>
              <a:t>PROF. BIRABRATA GANGULY</a:t>
            </a:r>
            <a:r>
              <a:rPr lang="en-US" sz="1600" dirty="0"/>
              <a:t/>
            </a:r>
            <a:br>
              <a:rPr lang="en-US" sz="1600" dirty="0"/>
            </a:br>
            <a:r>
              <a:rPr lang="en-US" sz="1600" b="1" dirty="0"/>
              <a:t>DEPARTMENT OF BCA</a:t>
            </a:r>
            <a:r>
              <a:rPr lang="en-US" sz="1600" dirty="0"/>
              <a:t/>
            </a:r>
            <a:br>
              <a:rPr lang="en-US" sz="1600" dirty="0"/>
            </a:br>
            <a:r>
              <a:rPr lang="en-US" sz="1600" dirty="0"/>
              <a:t> </a:t>
            </a:r>
            <a:br>
              <a:rPr lang="en-US" sz="1600" dirty="0"/>
            </a:br>
            <a:r>
              <a:rPr lang="en-US" sz="1600" b="1" dirty="0"/>
              <a:t>Bachelors in Computer Application, BCA</a:t>
            </a:r>
            <a:r>
              <a:rPr lang="en-US" sz="1600" dirty="0"/>
              <a:t/>
            </a:r>
            <a:br>
              <a:rPr lang="en-US" sz="1600" dirty="0"/>
            </a:br>
            <a:r>
              <a:rPr lang="en-US" sz="1600" b="1" dirty="0"/>
              <a:t>Syamaprasad</a:t>
            </a:r>
            <a:r>
              <a:rPr lang="en-US" sz="1600" dirty="0"/>
              <a:t> </a:t>
            </a:r>
            <a:r>
              <a:rPr lang="en-US" sz="1600" b="1" dirty="0"/>
              <a:t>Institute Of Technology and Management</a:t>
            </a:r>
            <a:r>
              <a:rPr lang="en-US" sz="1600" dirty="0"/>
              <a:t/>
            </a:r>
            <a:br>
              <a:rPr lang="en-US" sz="1600" dirty="0"/>
            </a:br>
            <a:endParaRPr lang="en-US" sz="1600" dirty="0"/>
          </a:p>
        </p:txBody>
      </p:sp>
      <p:pic>
        <p:nvPicPr>
          <p:cNvPr id="4" name="Picture 3" descr="programslogo.jpg"/>
          <p:cNvPicPr/>
          <p:nvPr/>
        </p:nvPicPr>
        <p:blipFill>
          <a:blip r:embed="rId3"/>
          <a:stretch>
            <a:fillRect/>
          </a:stretch>
        </p:blipFill>
        <p:spPr>
          <a:xfrm>
            <a:off x="6477000" y="1828800"/>
            <a:ext cx="2438400" cy="2301948"/>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ontent Placeholder 395"/>
          <p:cNvSpPr>
            <a:spLocks noGrp="1"/>
          </p:cNvSpPr>
          <p:nvPr>
            <p:ph idx="1"/>
          </p:nvPr>
        </p:nvSpPr>
        <p:spPr>
          <a:xfrm>
            <a:off x="457200" y="1143000"/>
            <a:ext cx="8229600" cy="4983163"/>
          </a:xfrm>
        </p:spPr>
        <p:txBody>
          <a:bodyPr>
            <a:normAutofit fontScale="55000" lnSpcReduction="20000"/>
          </a:bodyPr>
          <a:lstStyle/>
          <a:p>
            <a:r>
              <a:rPr lang="en-US" b="1" dirty="0"/>
              <a:t>White-box testing</a:t>
            </a:r>
            <a:endParaRPr lang="en-US" b="1" i="1" dirty="0"/>
          </a:p>
          <a:p>
            <a:r>
              <a:rPr lang="en-US" dirty="0"/>
              <a:t>White-box testing (also known as clear box testing, glass box testing, and transparent box testing and structural testing, by seeing the source code) tests internal structures or workings of a program, as opposed to the functionality exposed to the end-user. In white-box testing an internal perspective of the system, as well as programming skills, are used to design test cases. The tester chooses inputs to exercise paths through the code and determine the appropriate outputs. This is analogous to testing nodes in a circuit, e.g. in-circuit testing (ICT).</a:t>
            </a:r>
          </a:p>
          <a:p>
            <a:r>
              <a:rPr lang="en-US" b="1" i="1" dirty="0"/>
              <a:t> </a:t>
            </a:r>
            <a:r>
              <a:rPr lang="en-US" b="1" dirty="0"/>
              <a:t>Black-box testing</a:t>
            </a:r>
            <a:endParaRPr lang="en-US" b="1" i="1" dirty="0"/>
          </a:p>
          <a:p>
            <a:r>
              <a:rPr lang="en-US" dirty="0"/>
              <a:t>Black-box testing treats the software as a "black box", examining functionality without any knowledge of internal implementation, without seeing the source code. The testers are only aware of what the software is supposed to do, not how it does it.</a:t>
            </a:r>
            <a:r>
              <a:rPr lang="en-US" baseline="30000" dirty="0"/>
              <a:t> </a:t>
            </a:r>
            <a:r>
              <a:rPr lang="en-US" dirty="0"/>
              <a:t>Black-box testing methods include: equivalence partitioning, boundary value analysis, all-pairs testing, state transition tables, decision table testing, fuzz testing, model-based testing, use case testing, exploratory testing and specification-based testing.</a:t>
            </a:r>
          </a:p>
          <a:p>
            <a:r>
              <a:rPr lang="en-US" b="1" dirty="0"/>
              <a:t>Visual testing</a:t>
            </a:r>
          </a:p>
          <a:p>
            <a:r>
              <a:rPr lang="en-US" dirty="0"/>
              <a:t>The aim of visual testing is to provide developers with the ability to examine what was happening at the point of software failure by presenting the data in such a way that the developer can easily </a:t>
            </a:r>
            <a:r>
              <a:rPr lang="en-US" dirty="0" err="1"/>
              <a:t>ﬁnd</a:t>
            </a:r>
            <a:r>
              <a:rPr lang="en-US" dirty="0"/>
              <a:t> the information she or he requires, and the information is expressed clearly.</a:t>
            </a:r>
          </a:p>
        </p:txBody>
      </p:sp>
      <p:sp>
        <p:nvSpPr>
          <p:cNvPr id="2560" name="Rectangle 512"/>
          <p:cNvSpPr>
            <a:spLocks noChangeArrowheads="1"/>
          </p:cNvSpPr>
          <p:nvPr/>
        </p:nvSpPr>
        <p:spPr bwMode="auto">
          <a:xfrm>
            <a:off x="3733800" y="304800"/>
            <a:ext cx="144077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TESTING</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229600" cy="1143000"/>
          </a:xfrm>
        </p:spPr>
        <p:txBody>
          <a:bodyPr/>
          <a:lstStyle/>
          <a:p>
            <a:r>
              <a:rPr lang="en-US" dirty="0" smtClean="0"/>
              <a:t>User interface</a:t>
            </a:r>
            <a:endParaRPr lang="en-US" dirty="0"/>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stpage.png"/>
          <p:cNvPicPr/>
          <p:nvPr/>
        </p:nvPicPr>
        <p:blipFill>
          <a:blip r:embed="rId2"/>
          <a:stretch>
            <a:fillRect/>
          </a:stretch>
        </p:blipFill>
        <p:spPr>
          <a:xfrm>
            <a:off x="0" y="0"/>
            <a:ext cx="9144000" cy="2339163"/>
          </a:xfrm>
          <a:prstGeom prst="rect">
            <a:avLst/>
          </a:prstGeom>
        </p:spPr>
      </p:pic>
      <p:pic>
        <p:nvPicPr>
          <p:cNvPr id="6" name="Picture 5" descr="1stpage3.png"/>
          <p:cNvPicPr/>
          <p:nvPr/>
        </p:nvPicPr>
        <p:blipFill>
          <a:blip r:embed="rId3"/>
          <a:stretch>
            <a:fillRect/>
          </a:stretch>
        </p:blipFill>
        <p:spPr>
          <a:xfrm>
            <a:off x="0" y="2286000"/>
            <a:ext cx="9144000" cy="1903228"/>
          </a:xfrm>
          <a:prstGeom prst="rect">
            <a:avLst/>
          </a:prstGeom>
        </p:spPr>
      </p:pic>
      <p:pic>
        <p:nvPicPr>
          <p:cNvPr id="7" name="Picture 6" descr="1stpage4.png"/>
          <p:cNvPicPr/>
          <p:nvPr/>
        </p:nvPicPr>
        <p:blipFill>
          <a:blip r:embed="rId4"/>
          <a:stretch>
            <a:fillRect/>
          </a:stretch>
        </p:blipFill>
        <p:spPr>
          <a:xfrm>
            <a:off x="0" y="4038600"/>
            <a:ext cx="9144000" cy="1381839"/>
          </a:xfrm>
          <a:prstGeom prst="rect">
            <a:avLst/>
          </a:prstGeom>
        </p:spPr>
      </p:pic>
      <p:pic>
        <p:nvPicPr>
          <p:cNvPr id="8" name="Picture 7"/>
          <p:cNvPicPr/>
          <p:nvPr/>
        </p:nvPicPr>
        <p:blipFill>
          <a:blip r:embed="rId5"/>
          <a:srcRect/>
          <a:stretch>
            <a:fillRect/>
          </a:stretch>
        </p:blipFill>
        <p:spPr bwMode="auto">
          <a:xfrm>
            <a:off x="0" y="5410200"/>
            <a:ext cx="9144000" cy="1447800"/>
          </a:xfrm>
          <a:prstGeom prst="rect">
            <a:avLst/>
          </a:prstGeom>
          <a:noFill/>
          <a:ln w="9525">
            <a:noFill/>
            <a:miter lim="800000"/>
            <a:headEnd/>
            <a:tailEnd/>
          </a:ln>
        </p:spPr>
      </p:pic>
    </p:spTree>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0"/>
            <a:ext cx="5729989" cy="2594344"/>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676400" y="2590800"/>
            <a:ext cx="5729989" cy="121920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676400" y="3733800"/>
            <a:ext cx="5725544" cy="1219200"/>
          </a:xfrm>
          <a:prstGeom prst="rect">
            <a:avLst/>
          </a:prstGeom>
          <a:noFill/>
          <a:ln w="9525">
            <a:noFill/>
            <a:miter lim="800000"/>
            <a:headEnd/>
            <a:tailEnd/>
          </a:ln>
        </p:spPr>
      </p:pic>
      <p:pic>
        <p:nvPicPr>
          <p:cNvPr id="7" name="Picture 6"/>
          <p:cNvPicPr/>
          <p:nvPr/>
        </p:nvPicPr>
        <p:blipFill>
          <a:blip r:embed="rId5"/>
          <a:srcRect/>
          <a:stretch>
            <a:fillRect/>
          </a:stretch>
        </p:blipFill>
        <p:spPr bwMode="auto">
          <a:xfrm>
            <a:off x="1676400" y="4876800"/>
            <a:ext cx="5722531" cy="1295400"/>
          </a:xfrm>
          <a:prstGeom prst="rect">
            <a:avLst/>
          </a:prstGeom>
          <a:noFill/>
          <a:ln w="9525">
            <a:noFill/>
            <a:miter lim="800000"/>
            <a:headEnd/>
            <a:tailEnd/>
          </a:ln>
        </p:spPr>
      </p:pic>
      <p:pic>
        <p:nvPicPr>
          <p:cNvPr id="8" name="Picture 7"/>
          <p:cNvPicPr/>
          <p:nvPr/>
        </p:nvPicPr>
        <p:blipFill>
          <a:blip r:embed="rId6"/>
          <a:srcRect/>
          <a:stretch>
            <a:fillRect/>
          </a:stretch>
        </p:blipFill>
        <p:spPr bwMode="auto">
          <a:xfrm>
            <a:off x="1676400" y="6172200"/>
            <a:ext cx="5720025" cy="685800"/>
          </a:xfrm>
          <a:prstGeom prst="rect">
            <a:avLst/>
          </a:prstGeom>
          <a:noFill/>
          <a:ln w="9525">
            <a:noFill/>
            <a:miter lim="800000"/>
            <a:headEnd/>
            <a:tailEnd/>
          </a:ln>
        </p:spPr>
      </p:pic>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81749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667000"/>
            <a:ext cx="9144000" cy="68580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3657600"/>
            <a:ext cx="9144000" cy="3200400"/>
          </a:xfrm>
          <a:prstGeom prst="rect">
            <a:avLst/>
          </a:prstGeom>
          <a:noFill/>
          <a:ln w="9525">
            <a:noFill/>
            <a:miter lim="800000"/>
            <a:headEnd/>
            <a:tailEnd/>
          </a:ln>
        </p:spPr>
      </p:pic>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0"/>
            <a:ext cx="5720080" cy="278574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676400" y="2743200"/>
            <a:ext cx="5719445" cy="289560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676400" y="5715000"/>
            <a:ext cx="5730875" cy="1143000"/>
          </a:xfrm>
          <a:prstGeom prst="rect">
            <a:avLst/>
          </a:prstGeom>
          <a:noFill/>
          <a:ln w="9525">
            <a:noFill/>
            <a:miter lim="800000"/>
            <a:headEnd/>
            <a:tailEnd/>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1066800"/>
            <a:ext cx="9144000" cy="259080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3657600"/>
            <a:ext cx="9144000" cy="1414130"/>
          </a:xfrm>
          <a:prstGeom prst="rect">
            <a:avLst/>
          </a:prstGeom>
          <a:noFill/>
          <a:ln w="9525">
            <a:noFill/>
            <a:miter lim="800000"/>
            <a:headEnd/>
            <a:tailEnd/>
          </a:ln>
        </p:spPr>
      </p:pic>
    </p:spTree>
  </p:cSld>
  <p:clrMapOvr>
    <a:masterClrMapping/>
  </p:clrMapOvr>
  <p:transition>
    <p:cut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82956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743200"/>
            <a:ext cx="9144000" cy="2743200"/>
          </a:xfrm>
          <a:prstGeom prst="rect">
            <a:avLst/>
          </a:prstGeom>
          <a:noFill/>
          <a:ln w="9525">
            <a:noFill/>
            <a:miter lim="800000"/>
            <a:headEnd/>
            <a:tailEnd/>
          </a:ln>
        </p:spPr>
      </p:pic>
    </p:spTree>
  </p:cSld>
  <p:clrMapOvr>
    <a:masterClrMapping/>
  </p:clrMapOvr>
  <p:transition>
    <p:diamon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524000" y="0"/>
            <a:ext cx="5720080" cy="284924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524000" y="2819400"/>
            <a:ext cx="5729989" cy="2646938"/>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524000" y="5410200"/>
            <a:ext cx="5727700" cy="1447800"/>
          </a:xfrm>
          <a:prstGeom prst="rect">
            <a:avLst/>
          </a:prstGeom>
          <a:noFill/>
          <a:ln w="9525">
            <a:noFill/>
            <a:miter lim="800000"/>
            <a:headEnd/>
            <a:tailEnd/>
          </a:ln>
        </p:spPr>
      </p:pic>
    </p:spTree>
  </p:cSld>
  <p:clrMapOvr>
    <a:masterClrMapping/>
  </p:clrMapOvr>
  <p:transition>
    <p:wheel spokes="2"/>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84924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819400"/>
            <a:ext cx="9144000" cy="2722245"/>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5562600"/>
            <a:ext cx="9144000" cy="1295400"/>
          </a:xfrm>
          <a:prstGeom prst="rect">
            <a:avLst/>
          </a:prstGeom>
          <a:noFill/>
          <a:ln w="9525">
            <a:noFill/>
            <a:miter lim="800000"/>
            <a:headEnd/>
            <a:tailEnd/>
          </a:ln>
        </p:spPr>
      </p:pic>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ACKOWLEDGEMENT</a:t>
            </a:r>
            <a:endParaRPr lang="en-US" dirty="0"/>
          </a:p>
        </p:txBody>
      </p:sp>
      <p:sp>
        <p:nvSpPr>
          <p:cNvPr id="4097" name="Rectangle 1"/>
          <p:cNvSpPr>
            <a:spLocks noGrp="1" noChangeArrowheads="1"/>
          </p:cNvSpPr>
          <p:nvPr>
            <p:ph idx="1"/>
          </p:nvPr>
        </p:nvSpPr>
        <p:spPr bwMode="auto">
          <a:xfrm>
            <a:off x="990600" y="1524000"/>
            <a:ext cx="70104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lumMod val="85000"/>
                    <a:lumOff val="15000"/>
                  </a:schemeClr>
                </a:solidFill>
                <a:effectLst/>
                <a:latin typeface="Calibri" pitchFamily="34" charset="0"/>
                <a:ea typeface="Calibri" pitchFamily="34" charset="0"/>
                <a:cs typeface="Times New Roman" pitchFamily="18" charset="0"/>
              </a:rPr>
              <a:t>The satisfaction that accompanies the successful completion of this project would be incomplete without the mention of people whose ceaseless co- operation made it possible, whose constant guidance and encouragement crown all efforts with success. </a:t>
            </a:r>
            <a:endParaRPr kumimoji="0" lang="en-US" sz="2400" b="1" i="0" u="none" strike="noStrike" cap="none" normalizeH="0" baseline="0" dirty="0" smtClean="0">
              <a:ln>
                <a:noFill/>
              </a:ln>
              <a:solidFill>
                <a:schemeClr val="tx1">
                  <a:lumMod val="85000"/>
                  <a:lumOff val="1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00"/>
                </a:solidFill>
                <a:effectLst/>
                <a:latin typeface="Calibri" pitchFamily="34" charset="0"/>
                <a:ea typeface="Calibri" pitchFamily="34" charset="0"/>
                <a:cs typeface="Times New Roman" pitchFamily="18" charset="0"/>
              </a:rPr>
              <a:t> </a:t>
            </a:r>
            <a:endParaRPr kumimoji="0" lang="en-US" sz="2400" b="1" i="0" u="none" strike="noStrike" cap="none" normalizeH="0" baseline="0" dirty="0" smtClean="0">
              <a:ln>
                <a:noFill/>
              </a:ln>
              <a:solidFill>
                <a:srgbClr val="FFFF00"/>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Our sincere regards to </a:t>
            </a:r>
            <a:r>
              <a:rPr kumimoji="0" lang="en-US" sz="24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PROF. BIRABRATA GANGULY</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for the guidance, inspiration and constructive suggestions that helped us in the preparation of this project. We convey our sincere thanks to </a:t>
            </a:r>
            <a:r>
              <a:rPr kumimoji="0" lang="en-US" sz="24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PROF. SHANKAR PRASAD MITRA</a:t>
            </a:r>
            <a:r>
              <a:rPr kumimoji="0" lang="en-US"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for this commendable support towards successful completion of our project.</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ransition>
    <p:cut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43459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438400"/>
            <a:ext cx="9144000" cy="254127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4975860"/>
            <a:ext cx="9144000" cy="1882140"/>
          </a:xfrm>
          <a:prstGeom prst="rect">
            <a:avLst/>
          </a:prstGeom>
          <a:noFill/>
          <a:ln w="9525">
            <a:noFill/>
            <a:miter lim="800000"/>
            <a:headEnd/>
            <a:tailEnd/>
          </a:ln>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828800" y="0"/>
            <a:ext cx="5730875" cy="80835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828800" y="685800"/>
            <a:ext cx="5720080" cy="2753995"/>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828800" y="3429000"/>
            <a:ext cx="5807592" cy="2774521"/>
          </a:xfrm>
          <a:prstGeom prst="rect">
            <a:avLst/>
          </a:prstGeom>
          <a:noFill/>
          <a:ln w="9525">
            <a:noFill/>
            <a:miter lim="800000"/>
            <a:headEnd/>
            <a:tailEnd/>
          </a:ln>
        </p:spPr>
      </p:pic>
    </p:spTree>
  </p:cSld>
  <p:clrMapOvr>
    <a:masterClrMapping/>
  </p:clrMapOvr>
  <p:transition>
    <p:cover dir="l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905000" y="0"/>
            <a:ext cx="5805052" cy="276446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905000" y="2743200"/>
            <a:ext cx="5799972" cy="2466753"/>
          </a:xfrm>
          <a:prstGeom prst="rect">
            <a:avLst/>
          </a:prstGeom>
          <a:noFill/>
          <a:ln w="9525">
            <a:noFill/>
            <a:miter lim="800000"/>
            <a:headEnd/>
            <a:tailEnd/>
          </a:ln>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78574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743200"/>
            <a:ext cx="9144000" cy="2849245"/>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5562600"/>
            <a:ext cx="9144000" cy="1295400"/>
          </a:xfrm>
          <a:prstGeom prst="rect">
            <a:avLst/>
          </a:prstGeom>
          <a:noFill/>
          <a:ln w="9525">
            <a:noFill/>
            <a:miter lim="800000"/>
            <a:headEnd/>
            <a:tailEnd/>
          </a:ln>
        </p:spPr>
      </p:pic>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752600" y="0"/>
            <a:ext cx="5730875" cy="232854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752600" y="2514600"/>
            <a:ext cx="5720080" cy="2764155"/>
          </a:xfrm>
          <a:prstGeom prst="rect">
            <a:avLst/>
          </a:prstGeom>
          <a:noFill/>
          <a:ln w="9525">
            <a:noFill/>
            <a:miter lim="800000"/>
            <a:headEnd/>
            <a:tailEnd/>
          </a:ln>
        </p:spPr>
      </p:pic>
    </p:spTree>
  </p:cSld>
  <p:clrMapOvr>
    <a:masterClrMapping/>
  </p:clrMapOvr>
  <p:transition>
    <p:cut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752600" y="0"/>
            <a:ext cx="5730875" cy="160020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752600" y="1676400"/>
            <a:ext cx="5730875" cy="2362201"/>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752600" y="4088765"/>
            <a:ext cx="5719445" cy="2769235"/>
          </a:xfrm>
          <a:prstGeom prst="rect">
            <a:avLst/>
          </a:prstGeom>
          <a:noFill/>
          <a:ln w="9525">
            <a:noFill/>
            <a:miter lim="800000"/>
            <a:headEnd/>
            <a:tailEnd/>
          </a:ln>
        </p:spPr>
      </p:pic>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23266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209800"/>
            <a:ext cx="9144000" cy="254127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4724400"/>
            <a:ext cx="9144000" cy="2133600"/>
          </a:xfrm>
          <a:prstGeom prst="rect">
            <a:avLst/>
          </a:prstGeom>
          <a:noFill/>
          <a:ln w="9525">
            <a:noFill/>
            <a:miter lim="800000"/>
            <a:headEnd/>
            <a:tailEnd/>
          </a:ln>
        </p:spPr>
      </p:pic>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752600" y="0"/>
            <a:ext cx="5720080" cy="254127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752600" y="2514600"/>
            <a:ext cx="5720080" cy="198120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1752600" y="4495800"/>
            <a:ext cx="5720080" cy="2362200"/>
          </a:xfrm>
          <a:prstGeom prst="rect">
            <a:avLst/>
          </a:prstGeom>
          <a:noFill/>
          <a:ln w="9525">
            <a:noFill/>
            <a:miter lim="800000"/>
            <a:headEnd/>
            <a:tailEnd/>
          </a:ln>
        </p:spPr>
      </p:pic>
    </p:spTree>
  </p:cSld>
  <p:clrMapOvr>
    <a:masterClrMapping/>
  </p:clrMapOvr>
  <p:transition>
    <p:strips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267970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0" y="2667000"/>
            <a:ext cx="9144000" cy="2839085"/>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0" y="5486400"/>
            <a:ext cx="9144000" cy="1371600"/>
          </a:xfrm>
          <a:prstGeom prst="rect">
            <a:avLst/>
          </a:prstGeom>
          <a:noFill/>
          <a:ln w="9525">
            <a:noFill/>
            <a:miter lim="800000"/>
            <a:headEnd/>
            <a:tailEnd/>
          </a:ln>
        </p:spPr>
      </p:pic>
    </p:spTree>
  </p:cSld>
  <p:clrMapOvr>
    <a:masterClrMapping/>
  </p:clrMapOvr>
  <p:transition>
    <p:diamon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0"/>
            <a:ext cx="9144000" cy="1600200"/>
          </a:xfrm>
          <a:prstGeom prst="rect">
            <a:avLst/>
          </a:prstGeom>
          <a:noFill/>
          <a:ln w="9525">
            <a:noFill/>
            <a:miter lim="800000"/>
            <a:headEnd/>
            <a:tailEnd/>
          </a:ln>
        </p:spPr>
      </p:pic>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ABSTRACT</a:t>
            </a:r>
            <a:r>
              <a:rPr lang="en-US" dirty="0"/>
              <a:t/>
            </a:r>
            <a:br>
              <a:rPr lang="en-US" dirty="0"/>
            </a:br>
            <a:endParaRPr lang="en-US" dirty="0"/>
          </a:p>
        </p:txBody>
      </p:sp>
      <p:sp>
        <p:nvSpPr>
          <p:cNvPr id="5121" name="Rectangle 1"/>
          <p:cNvSpPr>
            <a:spLocks noGrp="1" noChangeArrowheads="1"/>
          </p:cNvSpPr>
          <p:nvPr>
            <p:ph idx="1"/>
          </p:nvPr>
        </p:nvSpPr>
        <p:spPr bwMode="auto">
          <a:xfrm>
            <a:off x="457200" y="1600200"/>
            <a:ext cx="81534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SM MEDICINE SHOP practices have evolved over time to become fully encompassed in all aspects of pharmacy itself. Such practices include: dispensing of drugs, consultation, drug regulation, and the sale of these drugs. There is a need for these practices to be fully enforced, and a management system introduced With software such as the Online Pharmacy Management System, which provides a platform has been provided to help with drug regulation, as well as providing ease to all parties involved. The methodology used in the implementation of the software is the Incremental Model of System Development Life Cycle, which allows room for scalability as time goes on. Creating an Online Pharmacy Management System would help in pharmacy practices for all parties involved. It is eminent that the system provides a safe, secure and verified platform for all parties which help to bridge the communication gap and provide legitimate drugs. Therefore, if all recommendations are strictly adhered to, there will be strict monitoring and regulation of how drugs are circulated and a decrease in the spread of fake drugs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62500" lnSpcReduction="20000"/>
          </a:bodyPr>
          <a:lstStyle/>
          <a:p>
            <a:r>
              <a:rPr lang="en-US" b="1" u="sng" dirty="0"/>
              <a:t>WORK DONE:</a:t>
            </a:r>
            <a:endParaRPr lang="en-US" dirty="0"/>
          </a:p>
          <a:p>
            <a:r>
              <a:rPr lang="en-US" dirty="0"/>
              <a:t> The </a:t>
            </a:r>
            <a:r>
              <a:rPr lang="en-US" b="1" dirty="0"/>
              <a:t>project</a:t>
            </a:r>
            <a:r>
              <a:rPr lang="en-US" dirty="0"/>
              <a:t> was successfully designed and is tested for accuracy and </a:t>
            </a:r>
          </a:p>
          <a:p>
            <a:r>
              <a:rPr lang="en-US" dirty="0"/>
              <a:t>quality.</a:t>
            </a:r>
          </a:p>
          <a:p>
            <a:r>
              <a:rPr lang="en-US" dirty="0"/>
              <a:t> During this project I have accomplished all the objectives and  </a:t>
            </a:r>
          </a:p>
          <a:p>
            <a:r>
              <a:rPr lang="en-US" dirty="0"/>
              <a:t> this project meets the  needs of the organization . The developed </a:t>
            </a:r>
          </a:p>
          <a:p>
            <a:r>
              <a:rPr lang="en-US" dirty="0"/>
              <a:t> will be used in searching , retrieving and generating information </a:t>
            </a:r>
          </a:p>
          <a:p>
            <a:r>
              <a:rPr lang="en-US" dirty="0"/>
              <a:t> for the concerned requests.</a:t>
            </a:r>
          </a:p>
          <a:p>
            <a:r>
              <a:rPr lang="en-US" dirty="0"/>
              <a:t> Fast finding of information requested</a:t>
            </a:r>
          </a:p>
          <a:p>
            <a:r>
              <a:rPr lang="en-US" b="1" u="sng" dirty="0"/>
              <a:t>GOALS</a:t>
            </a:r>
            <a:endParaRPr lang="en-US" dirty="0"/>
          </a:p>
          <a:p>
            <a:r>
              <a:rPr lang="en-US" dirty="0"/>
              <a:t>  Reduced entry work.</a:t>
            </a:r>
          </a:p>
          <a:p>
            <a:r>
              <a:rPr lang="en-US" dirty="0"/>
              <a:t>  </a:t>
            </a:r>
            <a:r>
              <a:rPr lang="en-US" dirty="0" smtClean="0"/>
              <a:t>Easy </a:t>
            </a:r>
            <a:r>
              <a:rPr lang="en-US" dirty="0"/>
              <a:t>retrieval of information</a:t>
            </a:r>
          </a:p>
          <a:p>
            <a:r>
              <a:rPr lang="en-US" dirty="0"/>
              <a:t>  Reduced errors   due to human intervention</a:t>
            </a:r>
          </a:p>
          <a:p>
            <a:r>
              <a:rPr lang="en-US" dirty="0" smtClean="0"/>
              <a:t>  Portable </a:t>
            </a:r>
            <a:r>
              <a:rPr lang="en-US" dirty="0"/>
              <a:t>and flexible for further enhancement</a:t>
            </a:r>
          </a:p>
          <a:p>
            <a:r>
              <a:rPr lang="en-US" dirty="0"/>
              <a:t>  Web enabled.</a:t>
            </a:r>
          </a:p>
          <a:p>
            <a:endParaRPr lang="en-US" dirty="0"/>
          </a:p>
        </p:txBody>
      </p:sp>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Bibliography</a:t>
            </a:r>
            <a:r>
              <a:rPr lang="en-US" dirty="0"/>
              <a:t/>
            </a:r>
            <a:br>
              <a:rPr lang="en-US" dirty="0"/>
            </a:br>
            <a:endParaRPr lang="en-US" dirty="0"/>
          </a:p>
        </p:txBody>
      </p:sp>
      <p:sp>
        <p:nvSpPr>
          <p:cNvPr id="3" name="Content Placeholder 2"/>
          <p:cNvSpPr>
            <a:spLocks noGrp="1"/>
          </p:cNvSpPr>
          <p:nvPr>
            <p:ph idx="1"/>
          </p:nvPr>
        </p:nvSpPr>
        <p:spPr>
          <a:xfrm>
            <a:off x="457200" y="1600201"/>
            <a:ext cx="8229600" cy="2819400"/>
          </a:xfrm>
        </p:spPr>
        <p:txBody>
          <a:bodyPr>
            <a:normAutofit fontScale="55000" lnSpcReduction="20000"/>
          </a:bodyPr>
          <a:lstStyle/>
          <a:p>
            <a:pPr>
              <a:buNone/>
            </a:pPr>
            <a:endParaRPr lang="en-US" dirty="0" smtClean="0"/>
          </a:p>
          <a:p>
            <a:r>
              <a:rPr lang="en-US" dirty="0" smtClean="0"/>
              <a:t>These are the following links which assist me at each and every step in completing this project, without them I was not being able to finish this importance project:</a:t>
            </a:r>
          </a:p>
          <a:p>
            <a:r>
              <a:rPr lang="en-US" dirty="0" smtClean="0"/>
              <a:t> </a:t>
            </a:r>
            <a:r>
              <a:rPr lang="en-US" dirty="0"/>
              <a:t>1. </a:t>
            </a:r>
            <a:r>
              <a:rPr lang="en-US" u="sng" dirty="0">
                <a:hlinkClick r:id="rId2"/>
              </a:rPr>
              <a:t>www.google.com</a:t>
            </a:r>
            <a:r>
              <a:rPr lang="en-US" dirty="0"/>
              <a:t> </a:t>
            </a:r>
          </a:p>
          <a:p>
            <a:r>
              <a:rPr lang="en-US" dirty="0"/>
              <a:t>2.  www.wikipedia.com </a:t>
            </a:r>
          </a:p>
          <a:p>
            <a:r>
              <a:rPr lang="en-US" dirty="0"/>
              <a:t>4. </a:t>
            </a:r>
            <a:r>
              <a:rPr lang="en-US" u="sng" dirty="0">
                <a:hlinkClick r:id="rId3"/>
              </a:rPr>
              <a:t>www.youtube.com</a:t>
            </a:r>
            <a:endParaRPr lang="en-US" dirty="0"/>
          </a:p>
          <a:p>
            <a:r>
              <a:rPr lang="en-US" dirty="0"/>
              <a:t>5. </a:t>
            </a:r>
            <a:r>
              <a:rPr lang="en-US" u="sng" dirty="0">
                <a:hlinkClick r:id="rId4"/>
              </a:rPr>
              <a:t>www.slideshare.net</a:t>
            </a:r>
            <a:endParaRPr lang="en-US" dirty="0"/>
          </a:p>
          <a:p>
            <a:r>
              <a:rPr lang="en-US" dirty="0"/>
              <a:t>6. </a:t>
            </a:r>
            <a:r>
              <a:rPr lang="en-US" u="sng" dirty="0">
                <a:hlinkClick r:id="rId5"/>
              </a:rPr>
              <a:t>www.eklavvya.in</a:t>
            </a:r>
            <a:endParaRPr lang="en-US" dirty="0"/>
          </a:p>
          <a:p>
            <a:r>
              <a:rPr lang="en-US" dirty="0"/>
              <a:t>7. www.w3schools.com</a:t>
            </a:r>
          </a:p>
        </p:txBody>
      </p:sp>
      <p:sp>
        <p:nvSpPr>
          <p:cNvPr id="4" name="TextBox 3"/>
          <p:cNvSpPr txBox="1"/>
          <p:nvPr/>
        </p:nvSpPr>
        <p:spPr>
          <a:xfrm>
            <a:off x="1524000" y="5486400"/>
            <a:ext cx="5562600" cy="830997"/>
          </a:xfrm>
          <a:prstGeom prst="rect">
            <a:avLst/>
          </a:prstGeom>
          <a:noFill/>
        </p:spPr>
        <p:txBody>
          <a:bodyPr wrap="square" rtlCol="0">
            <a:spAutoFit/>
          </a:bodyPr>
          <a:lstStyle/>
          <a:p>
            <a:r>
              <a:rPr lang="en-US" sz="4800" dirty="0" smtClean="0"/>
              <a:t>THANK YOU</a:t>
            </a:r>
            <a:endParaRPr lang="en-US" sz="4800"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447800" y="457200"/>
            <a:ext cx="60960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Calibri" pitchFamily="34" charset="0"/>
                <a:ea typeface="Calibri" pitchFamily="34" charset="0"/>
                <a:cs typeface="Calibri" pitchFamily="34" charset="0"/>
              </a:rPr>
              <a:t> I N T R O D U C T I O N</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6146" name="Rectangle 2"/>
          <p:cNvSpPr>
            <a:spLocks noGrp="1" noChangeArrowheads="1"/>
          </p:cNvSpPr>
          <p:nvPr>
            <p:ph idx="1"/>
          </p:nvPr>
        </p:nvSpPr>
        <p:spPr bwMode="auto">
          <a:xfrm>
            <a:off x="457200" y="2133600"/>
            <a:ext cx="830580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Problems in Pharmacy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Handling Accounts &amp; transactions (Payments, 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Handling Stock(Available stock, Expire dates,)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Bill issuing.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Responsibilities of the employees (mistakes, cheatings).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That is why we are giving Pharmacy Management Solution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The main aim of the project is the management of the database of the pharmacy shop. This is done by creating a database of the available medicines in the shop. The database is then connected to the main program by using interconnection of the HTML,CSS,PHP program and the database already created.</a:t>
            </a:r>
            <a:r>
              <a:rPr kumimoji="0" lang="en-US" sz="18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05800" cy="1295400"/>
          </a:xfrm>
        </p:spPr>
        <p:txBody>
          <a:bodyPr>
            <a:normAutofit fontScale="55000" lnSpcReduction="20000"/>
          </a:bodyPr>
          <a:lstStyle/>
          <a:p>
            <a:r>
              <a:rPr lang="en-US" dirty="0"/>
              <a:t>The approach that was used in the design of the system is the Incremental Model of System Development Life Cycle where the product being designed is implemented and tested incrementally. It is relatively cheap and is used for small projects. This methodology is most suitable for the project due to the project’s future requirements which would require changes in the system. </a:t>
            </a:r>
          </a:p>
        </p:txBody>
      </p:sp>
      <p:sp>
        <p:nvSpPr>
          <p:cNvPr id="7169" name="Rectangle 1"/>
          <p:cNvSpPr>
            <a:spLocks noGrp="1" noChangeArrowheads="1"/>
          </p:cNvSpPr>
          <p:nvPr>
            <p:ph type="title"/>
          </p:nvPr>
        </p:nvSpPr>
        <p:spPr bwMode="auto">
          <a:xfrm>
            <a:off x="3581400" y="228600"/>
            <a:ext cx="2192395"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Methodology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0" name="Rectangle 2"/>
          <p:cNvSpPr>
            <a:spLocks noChangeArrowheads="1"/>
          </p:cNvSpPr>
          <p:nvPr/>
        </p:nvSpPr>
        <p:spPr bwMode="auto">
          <a:xfrm>
            <a:off x="0" y="2286000"/>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In the project, Waterfall model is followed.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WATERFALL MODEL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descr="Methodolgoies.png"/>
          <p:cNvPicPr/>
          <p:nvPr/>
        </p:nvPicPr>
        <p:blipFill>
          <a:blip r:embed="rId2"/>
          <a:stretch>
            <a:fillRect/>
          </a:stretch>
        </p:blipFill>
        <p:spPr>
          <a:xfrm>
            <a:off x="0" y="2895600"/>
            <a:ext cx="9144000" cy="3962400"/>
          </a:xfrm>
          <a:prstGeom prst="rect">
            <a:avLst/>
          </a:prstGeom>
        </p:spPr>
      </p:pic>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System Requirements</a:t>
            </a:r>
            <a:r>
              <a:rPr lang="en-US" dirty="0"/>
              <a:t/>
            </a:r>
            <a:br>
              <a:rPr lang="en-US" dirty="0"/>
            </a:br>
            <a:endParaRPr lang="en-US" dirty="0"/>
          </a:p>
        </p:txBody>
      </p:sp>
      <p:sp>
        <p:nvSpPr>
          <p:cNvPr id="8193" name="Rectangle 1"/>
          <p:cNvSpPr>
            <a:spLocks noGrp="1" noChangeArrowheads="1"/>
          </p:cNvSpPr>
          <p:nvPr>
            <p:ph idx="1"/>
          </p:nvPr>
        </p:nvSpPr>
        <p:spPr bwMode="auto">
          <a:xfrm>
            <a:off x="457200" y="1295400"/>
            <a:ext cx="830580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The system services and goals are established by consultation with system user. They are then defined in details and serve as a system specification. System requirement are those on which the system runs.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Hardware Requirements: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Computer with either Intel i3 processor or AMD processor.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512MB DDR RAM</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40GB hard disk drive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Software Requirements: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Windows 10/8/7 operating system.</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Microsoft Office package.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Sublime Text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Notepad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WAMP SERVER</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lang="en-US" sz="2000" dirty="0" smtClean="0">
                <a:latin typeface="Calibri" pitchFamily="34" charset="0"/>
                <a:ea typeface="Calibri" pitchFamily="34" charset="0"/>
                <a:cs typeface="Times New Roman" pitchFamily="18" charset="0"/>
              </a:rPr>
              <a:t>PHPMyAdmin</a:t>
            </a:r>
            <a:endParaRPr kumimoji="0" lang="en-US" sz="20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r>
            <a:br>
              <a:rPr kumimoji="0" lang="en-US" sz="20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b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Table Structures and Uses of Tables </a:t>
            </a:r>
            <a:endParaRPr lang="en-US" dirty="0"/>
          </a:p>
        </p:txBody>
      </p:sp>
      <p:pic>
        <p:nvPicPr>
          <p:cNvPr id="4" name="Content Placeholder 3" descr="relation1.png"/>
          <p:cNvPicPr>
            <a:picLocks noGrp="1"/>
          </p:cNvPicPr>
          <p:nvPr>
            <p:ph idx="1"/>
          </p:nvPr>
        </p:nvPicPr>
        <p:blipFill>
          <a:blip r:embed="rId2"/>
          <a:stretch>
            <a:fillRect/>
          </a:stretch>
        </p:blipFill>
        <p:spPr>
          <a:xfrm>
            <a:off x="0" y="1600200"/>
            <a:ext cx="9144000" cy="5257800"/>
          </a:xfrm>
          <a:prstGeom prst="rect">
            <a:avLst/>
          </a:prstGeom>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457200" y="304800"/>
          <a:ext cx="8229600" cy="3708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marL="0" marR="0">
                        <a:lnSpc>
                          <a:spcPct val="115000"/>
                        </a:lnSpc>
                        <a:spcBef>
                          <a:spcPts val="0"/>
                        </a:spcBef>
                        <a:spcAft>
                          <a:spcPts val="0"/>
                        </a:spcAft>
                      </a:pPr>
                      <a:r>
                        <a:rPr lang="en-US" sz="1400" dirty="0">
                          <a:latin typeface="Calibri"/>
                          <a:ea typeface="Calibri"/>
                          <a:cs typeface="Calibri"/>
                        </a:rPr>
                        <a:t>admin</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`id` int(11)</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`username` varchar(50)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Calibri"/>
                          <a:ea typeface="Calibri"/>
                          <a:cs typeface="Calibri"/>
                        </a:rPr>
                        <a:t>`Password` </a:t>
                      </a:r>
                      <a:r>
                        <a:rPr lang="en-US" sz="1400" dirty="0" err="1">
                          <a:latin typeface="Calibri"/>
                          <a:ea typeface="Calibri"/>
                          <a:cs typeface="Calibri"/>
                        </a:rPr>
                        <a:t>varchar</a:t>
                      </a:r>
                      <a:r>
                        <a:rPr lang="en-US" sz="1400" dirty="0">
                          <a:latin typeface="Calibri"/>
                          <a:ea typeface="Calibri"/>
                          <a:cs typeface="Calibri"/>
                        </a:rPr>
                        <a:t>(8)</a:t>
                      </a:r>
                      <a:endParaRPr lang="en-US" sz="1100" dirty="0">
                        <a:latin typeface="Calibri"/>
                        <a:ea typeface="Calibri"/>
                        <a:cs typeface="Times New Roman"/>
                      </a:endParaRPr>
                    </a:p>
                  </a:txBody>
                  <a:tcPr marL="68580" marR="68580" marT="0" marB="0"/>
                </a:tc>
              </a:tr>
            </a:tbl>
          </a:graphicData>
        </a:graphic>
      </p:graphicFrame>
      <p:graphicFrame>
        <p:nvGraphicFramePr>
          <p:cNvPr id="9" name="Table 8"/>
          <p:cNvGraphicFramePr>
            <a:graphicFrameLocks noGrp="1"/>
          </p:cNvGraphicFramePr>
          <p:nvPr/>
        </p:nvGraphicFramePr>
        <p:xfrm>
          <a:off x="533400" y="1066800"/>
          <a:ext cx="8153400" cy="3824478"/>
        </p:xfrm>
        <a:graphic>
          <a:graphicData uri="http://schemas.openxmlformats.org/drawingml/2006/table">
            <a:tbl>
              <a:tblPr firstRow="1" bandRow="1">
                <a:tableStyleId>{5C22544A-7EE6-4342-B048-85BDC9FD1C3A}</a:tableStyleId>
              </a:tblPr>
              <a:tblGrid>
                <a:gridCol w="1358900"/>
                <a:gridCol w="1358900"/>
                <a:gridCol w="1358900"/>
                <a:gridCol w="1358900"/>
                <a:gridCol w="1358900"/>
                <a:gridCol w="1358900"/>
              </a:tblGrid>
              <a:tr h="476250">
                <a:tc>
                  <a:txBody>
                    <a:bodyPr/>
                    <a:lstStyle/>
                    <a:p>
                      <a:pPr marL="0" marR="0">
                        <a:lnSpc>
                          <a:spcPct val="115000"/>
                        </a:lnSpc>
                        <a:spcBef>
                          <a:spcPts val="0"/>
                        </a:spcBef>
                        <a:spcAft>
                          <a:spcPts val="0"/>
                        </a:spcAft>
                      </a:pPr>
                      <a:r>
                        <a:rPr lang="en-US" sz="1400" dirty="0">
                          <a:latin typeface="Calibri"/>
                          <a:ea typeface="Calibri"/>
                          <a:cs typeface="Calibri"/>
                        </a:rPr>
                        <a:t>medicine</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`id` int(3)</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`price`</a:t>
                      </a:r>
                      <a:endParaRPr lang="en-US" sz="1100">
                        <a:latin typeface="Calibri"/>
                        <a:ea typeface="Calibri"/>
                        <a:cs typeface="Times New Roman"/>
                      </a:endParaRPr>
                    </a:p>
                    <a:p>
                      <a:pPr marL="0" marR="0">
                        <a:lnSpc>
                          <a:spcPct val="115000"/>
                        </a:lnSpc>
                        <a:spcBef>
                          <a:spcPts val="0"/>
                        </a:spcBef>
                        <a:spcAft>
                          <a:spcPts val="0"/>
                        </a:spcAft>
                      </a:pPr>
                      <a:r>
                        <a:rPr lang="en-US" sz="1400">
                          <a:latin typeface="Calibri"/>
                          <a:ea typeface="Calibri"/>
                          <a:cs typeface="Calibri"/>
                        </a:rPr>
                        <a:t>Int(10)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`department` varchar(100)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`stock` int(10)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Calibri"/>
                          <a:ea typeface="Calibri"/>
                          <a:cs typeface="Calibri"/>
                        </a:rPr>
                        <a:t>`image`</a:t>
                      </a:r>
                      <a:endParaRPr lang="en-US" sz="1100">
                        <a:latin typeface="Calibri"/>
                        <a:ea typeface="Calibri"/>
                        <a:cs typeface="Times New Roman"/>
                      </a:endParaRPr>
                    </a:p>
                    <a:p>
                      <a:pPr marL="0" marR="0">
                        <a:lnSpc>
                          <a:spcPct val="115000"/>
                        </a:lnSpc>
                        <a:spcBef>
                          <a:spcPts val="0"/>
                        </a:spcBef>
                        <a:spcAft>
                          <a:spcPts val="0"/>
                        </a:spcAft>
                      </a:pPr>
                      <a:r>
                        <a:rPr lang="en-US" sz="1400">
                          <a:latin typeface="Calibri"/>
                          <a:ea typeface="Calibri"/>
                          <a:cs typeface="Calibri"/>
                        </a:rPr>
                        <a:t>text</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900">
                          <a:solidFill>
                            <a:srgbClr val="000000"/>
                          </a:solidFill>
                          <a:latin typeface="Arial"/>
                          <a:ea typeface="Calibri"/>
                          <a:cs typeface="Times New Roman"/>
                        </a:rPr>
                        <a:t>HIMALAYA COUGH SYRUP</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1</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50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Cough Aids</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20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him.jpg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ALEVED</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2</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1247</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Cold Relief</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aleved.jpg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DIGEST</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5</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599</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Digestives &amp; Laxatives</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4</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digest.JPG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BOROLINE</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3</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390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Antiseptics</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50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boroline.jpg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DETTOLE</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4</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106</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First Aid Kits</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15</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dettol2.jpg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DISPRINE</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6</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40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Pain Relief</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100</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disprine.jpg</a:t>
                      </a:r>
                      <a:endParaRPr lang="en-US" sz="1100">
                        <a:latin typeface="Calibri"/>
                        <a:ea typeface="Calibri"/>
                        <a:cs typeface="Times New Roman"/>
                      </a:endParaRPr>
                    </a:p>
                  </a:txBody>
                  <a:tcPr marL="68580" marR="68580" marT="0" marB="0"/>
                </a:tc>
              </a:tr>
              <a:tr h="476250">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FACE PRODUCT</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444444"/>
                          </a:solidFill>
                          <a:latin typeface="Arial"/>
                          <a:ea typeface="Calibri"/>
                          <a:cs typeface="Times New Roman"/>
                        </a:rPr>
                        <a:t>7</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a:solidFill>
                            <a:srgbClr val="000000"/>
                          </a:solidFill>
                          <a:latin typeface="Arial"/>
                          <a:ea typeface="Calibri"/>
                          <a:cs typeface="Times New Roman"/>
                        </a:rPr>
                        <a:t>150</a:t>
                      </a:r>
                      <a:endParaRPr lang="en-US" sz="1100">
                        <a:latin typeface="Calibri"/>
                        <a:ea typeface="Calibri"/>
                        <a:cs typeface="Times New Roman"/>
                      </a:endParaRPr>
                    </a:p>
                  </a:txBody>
                  <a:tcPr marL="68580" marR="68580" marT="0" marB="0"/>
                </a:tc>
                <a:tc>
                  <a:txBody>
                    <a:bodyPr/>
                    <a:lstStyle/>
                    <a:p>
                      <a:endParaRPr lang="en-US"/>
                    </a:p>
                  </a:txBody>
                  <a:tcPr marL="68580" marR="68580" marT="0" marB="0"/>
                </a:tc>
                <a:tc>
                  <a:txBody>
                    <a:bodyPr/>
                    <a:lstStyle/>
                    <a:p>
                      <a:endParaRPr lang="en-US"/>
                    </a:p>
                  </a:txBody>
                  <a:tcPr/>
                </a:tc>
                <a:tc>
                  <a:txBody>
                    <a:bodyPr/>
                    <a:lstStyle/>
                    <a:p>
                      <a:endParaRPr lang="en-US" dirty="0"/>
                    </a:p>
                  </a:txBody>
                  <a:tcPr/>
                </a:tc>
              </a:tr>
            </a:tbl>
          </a:graphicData>
        </a:graphic>
      </p:graphicFrame>
      <p:graphicFrame>
        <p:nvGraphicFramePr>
          <p:cNvPr id="10" name="Table 9"/>
          <p:cNvGraphicFramePr>
            <a:graphicFrameLocks noGrp="1"/>
          </p:cNvGraphicFramePr>
          <p:nvPr/>
        </p:nvGraphicFramePr>
        <p:xfrm>
          <a:off x="533400" y="5334000"/>
          <a:ext cx="8229600" cy="861568"/>
        </p:xfrm>
        <a:graphic>
          <a:graphicData uri="http://schemas.openxmlformats.org/drawingml/2006/table">
            <a:tbl>
              <a:tblPr firstRow="1" bandRow="1">
                <a:tableStyleId>{5C22544A-7EE6-4342-B048-85BDC9FD1C3A}</a:tableStyleId>
              </a:tblPr>
              <a:tblGrid>
                <a:gridCol w="914400"/>
                <a:gridCol w="914400"/>
                <a:gridCol w="914400"/>
                <a:gridCol w="914400"/>
                <a:gridCol w="914400"/>
                <a:gridCol w="914400"/>
                <a:gridCol w="914400"/>
                <a:gridCol w="914400"/>
                <a:gridCol w="914400"/>
              </a:tblGrid>
              <a:tr h="370840">
                <a:tc>
                  <a:txBody>
                    <a:bodyPr/>
                    <a:lstStyle/>
                    <a:p>
                      <a:pPr marL="0" marR="0" algn="l">
                        <a:lnSpc>
                          <a:spcPct val="115000"/>
                        </a:lnSpc>
                        <a:spcBef>
                          <a:spcPts val="0"/>
                        </a:spcBef>
                        <a:spcAft>
                          <a:spcPts val="0"/>
                        </a:spcAft>
                      </a:pPr>
                      <a:r>
                        <a:rPr lang="en-US" sz="1400">
                          <a:latin typeface="Calibri"/>
                          <a:ea typeface="Calibri"/>
                          <a:cs typeface="Calibri"/>
                        </a:rPr>
                        <a:t>id</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Name</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Lname</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Email</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Password</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address</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Mobile</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gender</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dob</a:t>
                      </a:r>
                      <a:endParaRPr lang="en-US" sz="1100">
                        <a:latin typeface="Calibri"/>
                        <a:ea typeface="Calibri"/>
                        <a:cs typeface="Times New Roman"/>
                      </a:endParaRPr>
                    </a:p>
                  </a:txBody>
                  <a:tcPr marL="68580" marR="68580" marT="0" marB="0"/>
                </a:tc>
              </a:tr>
              <a:tr h="370840">
                <a:tc>
                  <a:txBody>
                    <a:bodyPr/>
                    <a:lstStyle/>
                    <a:p>
                      <a:pPr marL="0" marR="0" algn="l">
                        <a:lnSpc>
                          <a:spcPct val="115000"/>
                        </a:lnSpc>
                        <a:spcBef>
                          <a:spcPts val="0"/>
                        </a:spcBef>
                        <a:spcAft>
                          <a:spcPts val="0"/>
                        </a:spcAft>
                      </a:pPr>
                      <a:r>
                        <a:rPr lang="en-US" sz="1400">
                          <a:latin typeface="Calibri"/>
                          <a:ea typeface="Calibri"/>
                          <a:cs typeface="Calibri"/>
                        </a:rPr>
                        <a:t>13</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abc</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abc</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u="sng">
                          <a:solidFill>
                            <a:srgbClr val="0000FF"/>
                          </a:solidFill>
                          <a:latin typeface="Calibri"/>
                          <a:ea typeface="Calibri"/>
                          <a:cs typeface="Calibri"/>
                          <a:hlinkClick r:id="rId2"/>
                        </a:rPr>
                        <a:t>abc@mail.com</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abc</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Abc</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1234567890</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a:latin typeface="Calibri"/>
                          <a:ea typeface="Calibri"/>
                          <a:cs typeface="Calibri"/>
                        </a:rPr>
                        <a:t>m</a:t>
                      </a:r>
                      <a:endParaRPr lang="en-US" sz="1100">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400" dirty="0">
                          <a:latin typeface="Calibri"/>
                          <a:ea typeface="Calibri"/>
                          <a:cs typeface="Calibri"/>
                        </a:rPr>
                        <a:t>1990-01-01</a:t>
                      </a:r>
                      <a:endParaRPr lang="en-US" sz="1100" dirty="0">
                        <a:latin typeface="Calibri"/>
                        <a:ea typeface="Calibri"/>
                        <a:cs typeface="Times New Roman"/>
                      </a:endParaRPr>
                    </a:p>
                  </a:txBody>
                  <a:tcPr marL="68580" marR="68580" marT="0" marB="0"/>
                </a:tc>
              </a:tr>
            </a:tbl>
          </a:graphicData>
        </a:graphic>
      </p:graphicFrame>
    </p:spTree>
  </p:cSld>
  <p:clrMapOvr>
    <a:masterClrMapping/>
  </p:clrMapOvr>
  <p:transition>
    <p:wipe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1828800"/>
          </a:xfrm>
        </p:spPr>
        <p:txBody>
          <a:bodyPr>
            <a:noAutofit/>
          </a:bodyPr>
          <a:lstStyle/>
          <a:p>
            <a:r>
              <a:rPr kumimoji="0" lang="en-US" sz="20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 data flow diagram (DFD) is a graphical representation of the "flow" of data through an information system, modeling its process aspects. Often they are a preliminary step used to create an overview of the system which can later be elaborated. DFDs can also be used for the visualization of data processing (structured design).</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endParaRPr lang="en-US" sz="2000" dirty="0"/>
          </a:p>
        </p:txBody>
      </p:sp>
      <p:sp>
        <p:nvSpPr>
          <p:cNvPr id="1025" name="Rectangle 1"/>
          <p:cNvSpPr>
            <a:spLocks noGrp="1" noChangeArrowheads="1"/>
          </p:cNvSpPr>
          <p:nvPr>
            <p:ph type="title"/>
          </p:nvPr>
        </p:nvSpPr>
        <p:spPr bwMode="auto">
          <a:xfrm>
            <a:off x="2895600" y="228600"/>
            <a:ext cx="366491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sng" strike="noStrike" cap="none" normalizeH="0" baseline="0" dirty="0" smtClean="0">
                <a:ln>
                  <a:noFill/>
                </a:ln>
                <a:solidFill>
                  <a:schemeClr val="tx1"/>
                </a:solidFill>
                <a:effectLst/>
                <a:latin typeface="Calibri" pitchFamily="34" charset="0"/>
                <a:ea typeface="Calibri" pitchFamily="34" charset="0"/>
                <a:cs typeface="Calibri" pitchFamily="34" charset="0"/>
              </a:rPr>
              <a:t>DFD (Data Flow Diagram)</a:t>
            </a:r>
            <a:endParaRPr kumimoji="0" lang="en-US" sz="1400" b="0" i="0" u="sng"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p:txBody>
      </p:sp>
      <p:sp>
        <p:nvSpPr>
          <p:cNvPr id="5" name="TextBox 4">
            <a:hlinkClick r:id="rId2" action="ppaction://hlinkfile"/>
          </p:cNvPr>
          <p:cNvSpPr txBox="1"/>
          <p:nvPr/>
        </p:nvSpPr>
        <p:spPr>
          <a:xfrm>
            <a:off x="3810000" y="2895600"/>
            <a:ext cx="1981200" cy="584775"/>
          </a:xfrm>
          <a:prstGeom prst="rect">
            <a:avLst/>
          </a:prstGeom>
          <a:noFill/>
        </p:spPr>
        <p:txBody>
          <a:bodyPr wrap="square" rtlCol="0">
            <a:spAutoFit/>
          </a:bodyPr>
          <a:lstStyle/>
          <a:p>
            <a:r>
              <a:rPr lang="en-US" sz="3200" dirty="0" smtClean="0">
                <a:hlinkClick r:id="rId3" action="ppaction://hlinkfile"/>
              </a:rPr>
              <a:t>DFD</a:t>
            </a:r>
            <a:endParaRPr lang="en-US" sz="3200" dirty="0"/>
          </a:p>
        </p:txBody>
      </p:sp>
      <p:sp>
        <p:nvSpPr>
          <p:cNvPr id="1026" name="Rectangle 2"/>
          <p:cNvSpPr>
            <a:spLocks noChangeArrowheads="1"/>
          </p:cNvSpPr>
          <p:nvPr/>
        </p:nvSpPr>
        <p:spPr bwMode="auto">
          <a:xfrm>
            <a:off x="0" y="3429000"/>
            <a:ext cx="9144000" cy="1908215"/>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ER Modeling</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software engineering, an</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entity</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relationship model</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(ER model) is a</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data model</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for describing the data or information aspects of a business domain or its process requirements, in an abstract way that lends itself to ultimately being implemented in a</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database</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such as a</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relational database. The main components of ER models are</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entities</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(things) and the relationships that can exist among them</a:t>
            </a:r>
            <a:r>
              <a:rPr kumimoji="0" lang="en-US" b="0" i="0" u="none" strike="noStrike" cap="none" normalizeH="0" baseline="0" dirty="0" smtClean="0">
                <a:ln>
                  <a:noFill/>
                </a:ln>
                <a:solidFill>
                  <a:schemeClr val="tx1"/>
                </a:solidFill>
                <a:effectLst/>
                <a:latin typeface="Helvetica"/>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a:hlinkClick r:id="rId2" action="ppaction://hlinkfile"/>
          </p:cNvPr>
          <p:cNvSpPr txBox="1"/>
          <p:nvPr/>
        </p:nvSpPr>
        <p:spPr>
          <a:xfrm>
            <a:off x="3657600" y="5486400"/>
            <a:ext cx="1981200" cy="584775"/>
          </a:xfrm>
          <a:prstGeom prst="rect">
            <a:avLst/>
          </a:prstGeom>
          <a:noFill/>
        </p:spPr>
        <p:txBody>
          <a:bodyPr wrap="square" rtlCol="0">
            <a:spAutoFit/>
          </a:bodyPr>
          <a:lstStyle/>
          <a:p>
            <a:r>
              <a:rPr lang="en-US" sz="3200" dirty="0" smtClean="0">
                <a:hlinkClick r:id="rId4" action="ppaction://hlinkfile"/>
              </a:rPr>
              <a:t>ERD</a:t>
            </a:r>
            <a:endParaRPr lang="en-US" sz="3200" dirty="0"/>
          </a:p>
        </p:txBody>
      </p:sp>
    </p:spTree>
  </p:cSld>
  <p:clrMapOvr>
    <a:masterClrMapping/>
  </p:clrMapOvr>
  <p:transition>
    <p:wedg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833</Words>
  <Application>Microsoft Office PowerPoint</Application>
  <PresentationFormat>On-screen Show (4:3)</PresentationFormat>
  <Paragraphs>142</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 Title of Project     Online pharmacy management system This project is submitted for The Major Project for College Training with Degree of BCA of Maulana Abul Kalam Azad University of Technology (Formerly WBUT) Project By- NAME:   Sayan Mukherjee        Registration No:   151531010009 of 2015-2016  Roll No:    15301215009 College/Institute:   SYMAPRASAD INST. OF TECH. &amp; MANAGEMENT    Under the guidance of PROF. BIRABRATA GANGULY DEPARTMENT OF BCA   Bachelors in Computer Application, BCA Syamaprasad Institute Of Technology and Management </vt:lpstr>
      <vt:lpstr>ACKOWLEDGEMENT</vt:lpstr>
      <vt:lpstr>ABSTRACT </vt:lpstr>
      <vt:lpstr> I N T R O D U C T I O N</vt:lpstr>
      <vt:lpstr>Methodology</vt:lpstr>
      <vt:lpstr>System Requirements </vt:lpstr>
      <vt:lpstr>Table Structures and Uses of Tables </vt:lpstr>
      <vt:lpstr>Slide 8</vt:lpstr>
      <vt:lpstr>DFD (Data Flow Diagram)</vt:lpstr>
      <vt:lpstr>Slide 10</vt:lpstr>
      <vt:lpstr>User interface</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Conclusion</vt:lpstr>
      <vt:lpstr>Bibliography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     Online pharmacy management system This project is submitted for The Major Project for College Training with Degree of BCA of Maulana Abul Kalam Azad University of Technology (Formerly WBUT) Project By- NAME:   Sayan Mukherjee        Registration No:   151531010009 of 2015-2016  Roll No:    15301215009 College/Institute:   SYMAPRASAD INST. OF TECH. &amp; MANAGEMENT    Under the guidance of PROF. BIRABRATA GANGULY DEPARTMENT OF BCA   Bachelors in Computer Application, BCA Syamaprasad Institute Of Technology and Management</dc:title>
  <dc:creator>USER</dc:creator>
  <cp:lastModifiedBy>USER</cp:lastModifiedBy>
  <cp:revision>8</cp:revision>
  <dcterms:created xsi:type="dcterms:W3CDTF">2018-05-16T02:49:30Z</dcterms:created>
  <dcterms:modified xsi:type="dcterms:W3CDTF">2018-05-16T06:05:23Z</dcterms:modified>
</cp:coreProperties>
</file>